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12192000" cy="6858000"/>
  <p:notesSz cx="12192000" cy="6858000"/>
  <p:embeddedFontLst>
    <p:embeddedFont>
      <p:font typeface="JVIRJV+Wingdings-Regular"/>
      <p:regular r:id="rId41"/>
    </p:embeddedFont>
    <p:embeddedFont>
      <p:font typeface="WPHNIH+Arial-BoldMT"/>
      <p:regular r:id="rId42"/>
    </p:embeddedFont>
    <p:embeddedFont>
      <p:font typeface="VUIPML+ArialMT"/>
      <p:regular r:id="rId43"/>
    </p:embeddedFont>
    <p:embeddedFont>
      <p:font typeface="VKQMNB+Calibri-Light"/>
      <p:regular r:id="rId4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font" Target="fonts/font1.fntdata" /><Relationship Id="rId42" Type="http://schemas.openxmlformats.org/officeDocument/2006/relationships/font" Target="fonts/font2.fntdata" /><Relationship Id="rId43" Type="http://schemas.openxmlformats.org/officeDocument/2006/relationships/font" Target="fonts/font3.fntdata" /><Relationship Id="rId44" Type="http://schemas.openxmlformats.org/officeDocument/2006/relationships/font" Target="fonts/font4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3071" y="223620"/>
            <a:ext cx="4161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Morfološki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opis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8011" y="858112"/>
            <a:ext cx="2021032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Ø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LIČINKA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8011" y="1366863"/>
            <a:ext cx="8754670" cy="1476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izdužena,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smeđe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crne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boje,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0,30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0,15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tijelu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karakteristična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duga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savinuta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prozirna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privjeska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pokretna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para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nogu)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8011" y="3341610"/>
            <a:ext cx="2522783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Ø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LIČINKA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L2,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8011" y="3850361"/>
            <a:ext cx="3451804" cy="965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morfološki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vrlo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slične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L2: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0,40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0,20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8011" y="4872456"/>
            <a:ext cx="3105190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L3: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0,87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0,74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8011" y="5383505"/>
            <a:ext cx="5528788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ovalno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ispupčene,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tamno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smeđe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3071" y="122895"/>
            <a:ext cx="4161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Morfološki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opis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406" y="626402"/>
            <a:ext cx="5174483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Ø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LIČINKA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L4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spc="58" b="1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2800" b="1" i="1">
                <a:solidFill>
                  <a:srgbClr val="000000"/>
                </a:solidFill>
                <a:latin typeface="Calibri"/>
                <a:cs typeface="Calibri"/>
              </a:rPr>
              <a:t>puparij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„kukuljica”)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3406" y="1135152"/>
            <a:ext cx="4807511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kutikula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sjajno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crna,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ispupčena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3406" y="1646200"/>
            <a:ext cx="8457821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1,23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x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1,88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(spolni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dimorfizam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mužjaci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manji)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406" y="2157248"/>
            <a:ext cx="11654727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dorzalnoj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strani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parova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pojedinačnih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bodlji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(11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submarginalnih),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vrhu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obično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kapljicom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žutog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želatinoznog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voska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ostaci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svlakova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ličinke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L2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3406" y="3052344"/>
            <a:ext cx="7801503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rubu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nalaze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bijele,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kratke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guste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voštane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1975" y="32804"/>
            <a:ext cx="361073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Bioekologija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8736" y="1769364"/>
            <a:ext cx="1336692" cy="22767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11-22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dana</a:t>
            </a:r>
          </a:p>
          <a:p>
            <a:pPr marL="140695" marR="0">
              <a:lnSpc>
                <a:spcPts val="2000"/>
              </a:lnSpc>
              <a:spcBef>
                <a:spcPts val="13626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7-11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0716" y="2486738"/>
            <a:ext cx="4304857" cy="1493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3-6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preklapajućih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generacija</a:t>
            </a:r>
          </a:p>
          <a:p>
            <a:pPr marL="28575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godišnje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životni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ciklus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2-4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mjeseca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povoljni</a:t>
            </a:r>
            <a:r>
              <a:rPr dirty="0" sz="2400" spc="5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uvjeti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razvoj: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20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58389" y="3261007"/>
            <a:ext cx="119599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7-34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30716" y="4002854"/>
            <a:ext cx="3577540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75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  <a:p>
            <a:pPr marL="0" marR="0">
              <a:lnSpc>
                <a:spcPts val="2737"/>
              </a:lnSpc>
              <a:spcBef>
                <a:spcPts val="62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temperaturni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minimum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  <a:p>
            <a:pPr marL="28575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maksimum</a:t>
            </a:r>
            <a:r>
              <a:rPr dirty="0" sz="2400" spc="10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43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62693" y="4002854"/>
            <a:ext cx="208112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̊C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RH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70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93372" y="4368614"/>
            <a:ext cx="45369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̊C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32413" y="4734374"/>
            <a:ext cx="31492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-1280">
                <a:solidFill>
                  <a:srgbClr val="000000"/>
                </a:solidFill>
                <a:latin typeface="Calibri"/>
                <a:cs typeface="Calibri"/>
              </a:rPr>
              <a:t>C̊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66694" y="5186322"/>
            <a:ext cx="132452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7-130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50461" y="5186322"/>
            <a:ext cx="1067473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5-7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dana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7172" y="172675"/>
            <a:ext cx="6423618" cy="9208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14633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Biljke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domaćini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  <a:p>
            <a:pPr marL="0" marR="0">
              <a:lnSpc>
                <a:spcPts val="3183"/>
              </a:lnSpc>
              <a:spcBef>
                <a:spcPts val="471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polifagna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7172" y="1149941"/>
            <a:ext cx="7026809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mnogobrojne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(&gt;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90)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38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porodica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7172" y="1660989"/>
            <a:ext cx="8616458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primarni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domaćini:</a:t>
            </a:r>
            <a:r>
              <a:rPr dirty="0" sz="2800" spc="3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Citrus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spp.,</a:t>
            </a:r>
            <a:r>
              <a:rPr dirty="0" sz="28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Pyrus</a:t>
            </a:r>
            <a:r>
              <a:rPr dirty="0" sz="2800" spc="1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spp.,</a:t>
            </a:r>
            <a:r>
              <a:rPr dirty="0" sz="2800" spc="2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Vitis</a:t>
            </a:r>
            <a:r>
              <a:rPr dirty="0" sz="2800" spc="-2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spp.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spp.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93652" y="6238521"/>
            <a:ext cx="133050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vin.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loza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23332" y="485235"/>
            <a:ext cx="410898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Biljke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domaćini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1921" y="6270065"/>
            <a:ext cx="891902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šipak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84682" y="6270065"/>
            <a:ext cx="964307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lozica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8792" y="6270065"/>
            <a:ext cx="77400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ruža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4528" y="103579"/>
            <a:ext cx="11912083" cy="35536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80756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Štetnost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agrumima</a:t>
            </a:r>
          </a:p>
          <a:p>
            <a:pPr marL="0" marR="0">
              <a:lnSpc>
                <a:spcPts val="2941"/>
              </a:lnSpc>
              <a:spcBef>
                <a:spcPts val="161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Izravne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000000"/>
                </a:solidFill>
                <a:latin typeface="Calibri"/>
                <a:cs typeface="Calibri"/>
              </a:rPr>
              <a:t>štete</a:t>
            </a:r>
            <a:r>
              <a:rPr dirty="0" sz="2600" spc="-1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(sisanje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biljnih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sokova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naličju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lista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odrasli,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ličinke):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Žućenje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opadanje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lišća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fiziološko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slabljenje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biljke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Smanjena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razina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dušika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listovima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Ugibanje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mlađih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voćaka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Zametanje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plodova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reducirano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Porast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mladica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smanjen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Negativan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utjecaj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veličinu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fizikalno-kemijske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karakteristike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ploda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(ukupne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kiseline,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suha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tvar,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vitamin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ukupni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fenoli)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45284" y="112010"/>
            <a:ext cx="526761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Štetnost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agrumima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270" y="893813"/>
            <a:ext cx="7324128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85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Neizravne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štete</a:t>
            </a:r>
            <a:r>
              <a:rPr dirty="0" sz="2800" spc="-16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(medna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rosa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gljivice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čađavice):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270" y="1402564"/>
            <a:ext cx="6249467" cy="965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Smanjena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respiracija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fotosinteza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listova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Podizanje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temperature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listova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270" y="2424659"/>
            <a:ext cx="4830609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Plodovi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gube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tržišnu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vrijednost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75558" y="192786"/>
            <a:ext cx="395292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kao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molestant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1622" y="826539"/>
            <a:ext cx="6621977" cy="796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Ljepljiva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medna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rosa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crne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gljivice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čađavice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utječu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negativno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turističke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usluge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19723" y="298621"/>
            <a:ext cx="4725058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Detekcija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nasadu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827" y="988235"/>
            <a:ext cx="9063350" cy="2193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Vizualni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pregled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naličja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listova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biljaka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pomoću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džepne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lupe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(10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x)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prisutnost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ličinki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odraslih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Žute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ljepljive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ploče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Medna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rosa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gljivice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čađavice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mravi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nadzemnim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organima</a:t>
            </a:r>
          </a:p>
          <a:p>
            <a:pPr marL="22860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biljaka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domaćina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upućuju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mogući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napad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ALECSN</a:t>
            </a:r>
          </a:p>
          <a:p>
            <a:pPr marL="0" marR="0">
              <a:lnSpc>
                <a:spcPts val="2960"/>
              </a:lnSpc>
              <a:spcBef>
                <a:spcPts val="13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65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Ostale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vrste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Aleyrodoidea,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Aphidoidea,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Coccoidea,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Psylloidea???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3137" y="228141"/>
            <a:ext cx="533628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Identifikacija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nasadu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48170" y="1006909"/>
            <a:ext cx="1252438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Aleurothrixus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floccosus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809" y="1292856"/>
            <a:ext cx="149138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Dialeurodes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citri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34781" y="2073418"/>
            <a:ext cx="4089042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Imago</a:t>
            </a:r>
            <a:r>
              <a:rPr dirty="0" sz="28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važan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detekciju,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76803" y="2350053"/>
            <a:ext cx="134163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spiniferus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3381" y="2518430"/>
            <a:ext cx="3452014" cy="777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irelevantan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stadij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identifikaciju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34781" y="3352563"/>
            <a:ext cx="4257570" cy="1990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fauni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Aleyrodidae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agrumima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niti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jedna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nema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odrasli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razvojni</a:t>
            </a:r>
          </a:p>
          <a:p>
            <a:pPr marL="228600" marR="0">
              <a:lnSpc>
                <a:spcPts val="2800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oblik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tamnim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krilima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kao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97308" y="6132807"/>
            <a:ext cx="1175047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Parabemisia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myricae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4614" y="483189"/>
            <a:ext cx="11378337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NARANČIN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TRNOVITI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ŠTITASTI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MOLJAC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NOVI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INVAZIVNI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ff"/>
                </a:solidFill>
                <a:latin typeface="Calibri"/>
                <a:cs typeface="Calibri"/>
              </a:rPr>
              <a:t>ŠTETNIK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5837" y="4031092"/>
            <a:ext cx="3908465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Mladen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Šimala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Maja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ffff"/>
                </a:solidFill>
                <a:latin typeface="Calibri"/>
                <a:cs typeface="Calibri"/>
              </a:rPr>
              <a:t>Pintar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5837" y="4482582"/>
            <a:ext cx="327326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Centar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zaštitu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bilja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HAPIH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63104" y="6455712"/>
            <a:ext cx="139622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898989"/>
                </a:solidFill>
                <a:latin typeface="Calibri"/>
                <a:cs typeface="Calibri"/>
              </a:rPr>
              <a:t>Radionica</a:t>
            </a:r>
            <a:r>
              <a:rPr dirty="0" sz="2000" b="1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898989"/>
                </a:solidFill>
                <a:latin typeface="Calibri"/>
                <a:cs typeface="Calibri"/>
              </a:rPr>
              <a:t>A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3137" y="110483"/>
            <a:ext cx="533628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Identifikacija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nasadu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11917" y="883199"/>
            <a:ext cx="6613137" cy="777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●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Ličinke</a:t>
            </a:r>
            <a:r>
              <a:rPr dirty="0" sz="2800" spc="-5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svih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Aleyrodidae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agrumima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svijetle,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izuzev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vrste</a:t>
            </a:r>
            <a:r>
              <a:rPr dirty="0" sz="2800" spc="-2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A.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aucubae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95395" y="2519611"/>
            <a:ext cx="217955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spiniferus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4915" y="2999581"/>
            <a:ext cx="149138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Dialeurodes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citri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30169" y="3046059"/>
            <a:ext cx="1252438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Aleurothrixus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floccosus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0751" y="6155583"/>
            <a:ext cx="1122759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Aleuroclava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aucubae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86892" y="6194705"/>
            <a:ext cx="187381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Parabemisia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myricae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13137" y="122895"/>
            <a:ext cx="533628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Identifikacija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nasadu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682" y="845722"/>
            <a:ext cx="11745304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Moguća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pogrešna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detekcija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identifikacija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smislu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zamjene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ličinke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ALECSN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nekom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Coccoidea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35637" y="2403602"/>
            <a:ext cx="152978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Parlatoria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ziziphi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67018" y="2883334"/>
            <a:ext cx="136419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Saissetia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oleae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9043" y="3794768"/>
            <a:ext cx="134163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spiniferus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7153" y="343041"/>
            <a:ext cx="134163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spiniferus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95796" y="338423"/>
            <a:ext cx="134163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camelliae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23660" y="365390"/>
            <a:ext cx="530267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Intercepcija</a:t>
            </a:r>
            <a:r>
              <a:rPr dirty="0" sz="3200" spc="-1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A.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camelliae</a:t>
            </a:r>
            <a:r>
              <a:rPr dirty="0" sz="3200" spc="23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2022.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9076" y="4552576"/>
            <a:ext cx="146490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Citrus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reticulata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96178" y="5530153"/>
            <a:ext cx="114706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Camellia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321" y="6512713"/>
            <a:ext cx="217955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Aleurocanthus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spiniferus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05008" y="6517330"/>
            <a:ext cx="217434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Aleurocanthus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ffffff"/>
                </a:solidFill>
                <a:latin typeface="Calibri"/>
                <a:cs typeface="Calibri"/>
              </a:rPr>
              <a:t>camelliae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81039" y="153997"/>
            <a:ext cx="6217795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Laboratorijska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identifikacija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719" y="780357"/>
            <a:ext cx="10879870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850" spc="-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Laboratorijska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mikroskopska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identifikacija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ALECSN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osnovi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morfoloških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karakteristika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puparija/egzuvija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27114" y="135336"/>
            <a:ext cx="711194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Aktualni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fitosanitarni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status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RH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987" y="4757004"/>
            <a:ext cx="3849289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Revidirana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Odluka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MP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587" y="5202016"/>
            <a:ext cx="3906963" cy="7777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određivanju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demarkiranih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područja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(2023.)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9289" y="200651"/>
            <a:ext cx="882483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Hipotetski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putevi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eventualne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zaraze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novih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područja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077" y="782723"/>
            <a:ext cx="11984832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Aktivni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let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imaga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iz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demarkiranih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zaraženih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područja: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polifagnost,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most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kulturnih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i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divljih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vrsta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sastavnice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mediteranske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 </a:t>
            </a:r>
            <a:r>
              <a:rPr dirty="0" sz="2800">
                <a:solidFill>
                  <a:srgbClr val="000000"/>
                </a:solidFill>
                <a:latin typeface="VKQMNB+Calibri-Light"/>
                <a:cs typeface="VKQMNB+Calibri-Light"/>
              </a:rPr>
              <a:t>flore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9289" y="107345"/>
            <a:ext cx="882483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Hipotetski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putevi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eventualne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zaraze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novih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područja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3640" y="1665956"/>
            <a:ext cx="5127374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Premještanje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biljaka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unutar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EU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(Italija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!)→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rasadnici,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vrtni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centri,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poljoapoteke,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trgovački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centri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63640" y="2945101"/>
            <a:ext cx="4498667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Uvoz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izvaneuropskih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država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(Azija!)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vrtni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centri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3640" y="3840197"/>
            <a:ext cx="4992782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Individualni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unos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sadnica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zaraženih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područja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ili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izvan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hobisti,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pomorci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63640" y="5119341"/>
            <a:ext cx="5088883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Visok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rizik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ukrasni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kultivari</a:t>
            </a:r>
            <a:r>
              <a:rPr dirty="0" sz="2800" spc="-1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Citrus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spp.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58144" y="67620"/>
            <a:ext cx="586585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Prevencija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zaraze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širenja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2651" y="717947"/>
            <a:ext cx="172863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Posjednici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bilja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68269" y="717947"/>
            <a:ext cx="175165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DETEKCIJA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KŠO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2450" y="3409690"/>
            <a:ext cx="163470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00"/>
                </a:solidFill>
                <a:latin typeface="Calibri"/>
                <a:cs typeface="Calibri"/>
              </a:rPr>
              <a:t>SINERGIJA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26471" y="3409690"/>
            <a:ext cx="1634703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00"/>
                </a:solidFill>
                <a:latin typeface="Calibri"/>
                <a:cs typeface="Calibri"/>
              </a:rPr>
              <a:t>SINERGIJA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97464" y="3412890"/>
            <a:ext cx="941998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MP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39322" y="4522740"/>
            <a:ext cx="117534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STRUČNA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PODRŠKA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048" y="4584491"/>
            <a:ext cx="105933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DIRH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FI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055" y="5484210"/>
            <a:ext cx="2161707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UZORKOVANJE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FS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MJERE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91862" y="6107834"/>
            <a:ext cx="2267780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MONITORING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IDENTIFIKACIJA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KŠO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67386" y="6230530"/>
            <a:ext cx="1419569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CZB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alibri"/>
                <a:cs typeface="Calibri"/>
              </a:rPr>
              <a:t>HAPIH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8149" y="242638"/>
            <a:ext cx="803562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Kurativne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nekemijske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mjere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suzbijanja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859" y="866697"/>
            <a:ext cx="3294224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Agrotehničke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mjere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32963" y="866699"/>
            <a:ext cx="2605782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Fizikalne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mjere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859" y="1380043"/>
            <a:ext cx="2403273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oštra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rezidba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32963" y="1380045"/>
            <a:ext cx="3420791" cy="1220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ž.lj.p.: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preventivno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1/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m²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kurativno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1/10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m²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2459" y="1822757"/>
            <a:ext cx="3254300" cy="1161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zaraženih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stabala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agruma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ostalih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biljnih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domaćina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859" y="3043235"/>
            <a:ext cx="3717858" cy="1220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orezani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zaraženi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biljni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materijal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spaliti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ili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zakopati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zemlju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859" y="4322379"/>
            <a:ext cx="3463431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prorjeđivanje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sklopa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biljaka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859" y="5217474"/>
            <a:ext cx="3796054" cy="8364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zalijevanje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biljaka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„kap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kap”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3859" y="6112570"/>
            <a:ext cx="3625408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optimalna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gnojidba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9286" y="368110"/>
            <a:ext cx="761337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Kurativne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kemijske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mjere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suzbijanja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530" y="1680073"/>
            <a:ext cx="5318252" cy="1181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SZB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(a.t.)</a:t>
            </a:r>
          </a:p>
          <a:p>
            <a:pPr marL="0" marR="0">
              <a:lnSpc>
                <a:spcPts val="1800"/>
              </a:lnSpc>
              <a:spcBef>
                <a:spcPts val="3239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CLOSER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(sulfoksaflor)</a:t>
            </a:r>
            <a:r>
              <a:rPr dirty="0" sz="1800" spc="2089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(zaštićeni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prostor)</a:t>
            </a:r>
            <a:r>
              <a:rPr dirty="0" sz="1800" spc="11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(2x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razmaku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3627" y="1680073"/>
            <a:ext cx="85226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Kultura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6193" y="1680073"/>
            <a:ext cx="129575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Količina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SZB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87170" y="1680073"/>
            <a:ext cx="432462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Količina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vode</a:t>
            </a:r>
            <a:r>
              <a:rPr dirty="0" sz="1800" spc="112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Vrijeme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primjene</a:t>
            </a:r>
            <a:r>
              <a:rPr dirty="0" sz="1800" spc="1896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Karenca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(l/ha)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17756" y="1680073"/>
            <a:ext cx="12951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Ograničenje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3627" y="2320153"/>
            <a:ext cx="156344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Ukrasno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grmlje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06193" y="2320153"/>
            <a:ext cx="30132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(1x)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ili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0,2</a:t>
            </a:r>
            <a:r>
              <a:rPr dirty="0" sz="1800" spc="2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200-2000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47855" y="2320153"/>
            <a:ext cx="1812528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vrijeme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izlaska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ličinki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jaja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prije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cvatnje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(BBCH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12-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59)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94808" y="2320153"/>
            <a:ext cx="4180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17756" y="2320153"/>
            <a:ext cx="1850339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Dozvoljene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najviše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primjene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sredstva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tijekom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vegetacije.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606193" y="2868793"/>
            <a:ext cx="114023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dana)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17756" y="3417433"/>
            <a:ext cx="128836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Maksimalno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33627" y="3508873"/>
            <a:ext cx="59642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Ruža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606193" y="3508873"/>
            <a:ext cx="30132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(1x)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ili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0,2</a:t>
            </a:r>
            <a:r>
              <a:rPr dirty="0" sz="1800" spc="209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200-2000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047855" y="3508873"/>
            <a:ext cx="1812528" cy="108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vrijeme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izlaska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ličinki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jaja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prije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cvatnje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(BBCH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12-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59)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994808" y="3508873"/>
            <a:ext cx="4180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117756" y="3691753"/>
            <a:ext cx="2068424" cy="136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dozvoljena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ukupna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količina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sredstva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primijenjena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tijekom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vegetacije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33627" y="3783193"/>
            <a:ext cx="3749155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(zaštićeni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prostor)</a:t>
            </a:r>
            <a:r>
              <a:rPr dirty="0" sz="1800" spc="11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(2x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razmaku</a:t>
            </a:r>
          </a:p>
          <a:p>
            <a:pPr marL="1872565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dana)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98788" y="107344"/>
            <a:ext cx="475839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Štitasti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moljci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agrumima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9286" y="172659"/>
            <a:ext cx="761337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Kurativne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kemijske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mjere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suzbijanja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988" y="983979"/>
            <a:ext cx="100542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SZB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(a.t.)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2117" y="983979"/>
            <a:ext cx="85226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Kultura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0246" y="983979"/>
            <a:ext cx="129575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Količina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SZB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28375" y="983979"/>
            <a:ext cx="3258396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Količina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vode</a:t>
            </a:r>
            <a:r>
              <a:rPr dirty="0" sz="1800" spc="10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Vrijeme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primjene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(l/ha)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63262" y="983979"/>
            <a:ext cx="230183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Karenca</a:t>
            </a:r>
            <a:r>
              <a:rPr dirty="0" sz="1800" spc="150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Ograničenje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988" y="1624059"/>
            <a:ext cx="11718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MOVENTO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2117" y="1624059"/>
            <a:ext cx="319477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Naranča,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limun,</a:t>
            </a:r>
            <a:r>
              <a:rPr dirty="0" sz="1800" spc="158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0,045-0,075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28375" y="1624059"/>
            <a:ext cx="114928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1000-3000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79898" y="1624059"/>
            <a:ext cx="2143328" cy="163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pojave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prvih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ličinki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početka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formiranja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ploda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stadija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kada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plodovi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postigli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80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%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veličine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(BBCH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71-78)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63262" y="1624059"/>
            <a:ext cx="314471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dana</a:t>
            </a:r>
            <a:r>
              <a:rPr dirty="0" sz="1800" spc="16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Dozvoljene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najviše</a:t>
            </a:r>
          </a:p>
          <a:p>
            <a:pPr marL="1007705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dvije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primjene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988" y="1898379"/>
            <a:ext cx="3097999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(spirotetramat)</a:t>
            </a:r>
            <a:r>
              <a:rPr dirty="0" sz="1800" spc="162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mandarina,</a:t>
            </a:r>
          </a:p>
          <a:p>
            <a:pPr marL="1718129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grejp,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limeta,</a:t>
            </a:r>
          </a:p>
          <a:p>
            <a:pPr marL="1718129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kumkvat,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70968" y="2172699"/>
            <a:ext cx="2101175" cy="108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godišnje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razmakom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između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tretiranja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najmanje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21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dan.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Maksimalno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2117" y="2721339"/>
            <a:ext cx="8624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pomelo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70968" y="3269979"/>
            <a:ext cx="2192962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dopuštena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količina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jednoj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primjeni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iznosi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2,25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l/ha.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892117" y="4184379"/>
            <a:ext cx="1531900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Vinova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loza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(vinske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stolne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sorte)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610246" y="4184379"/>
            <a:ext cx="147664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0,075-0,095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%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28375" y="4184379"/>
            <a:ext cx="103342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400-1000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779898" y="4184379"/>
            <a:ext cx="2092835" cy="1363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Kod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pojave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prvih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ličinki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početka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formiranja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bobica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zatvaranja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grozda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(BBCH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71-79)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963262" y="4184379"/>
            <a:ext cx="314471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dana</a:t>
            </a:r>
            <a:r>
              <a:rPr dirty="0" sz="1800" spc="168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Dozvoljene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najviše</a:t>
            </a:r>
          </a:p>
          <a:p>
            <a:pPr marL="1007705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dvije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primjene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970968" y="4733019"/>
            <a:ext cx="2101175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godišnje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razmakom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između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tretiranja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najmanje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dana.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89286" y="267274"/>
            <a:ext cx="761337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Kurativne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kemijske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mjere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suzbijanja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2407" y="1589371"/>
            <a:ext cx="5903469" cy="16068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veljači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2023.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upućen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prijedlog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CZB-a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MP-u</a:t>
            </a:r>
            <a:r>
              <a:rPr dirty="0" sz="2800" spc="63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proširenje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registracija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SZB-a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suzbijanje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narančinog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trnovitog</a:t>
            </a:r>
          </a:p>
          <a:p>
            <a:pPr marL="228600" marR="0">
              <a:lnSpc>
                <a:spcPts val="2800"/>
              </a:lnSpc>
              <a:spcBef>
                <a:spcPts val="27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štitastog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moljca</a:t>
            </a:r>
            <a:r>
              <a:rPr dirty="0" sz="2800" spc="-14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(A.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spiniferus)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407" y="3254861"/>
            <a:ext cx="5813314" cy="198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PREV-GOLD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(narančino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ulje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g/l)</a:t>
            </a:r>
          </a:p>
          <a:p>
            <a:pPr marL="0" marR="0">
              <a:lnSpc>
                <a:spcPts val="3163"/>
              </a:lnSpc>
              <a:spcBef>
                <a:spcPts val="712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FLIPPER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(masne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kiseline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kalijeve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soli)</a:t>
            </a:r>
          </a:p>
          <a:p>
            <a:pPr marL="0" marR="0">
              <a:lnSpc>
                <a:spcPts val="3163"/>
              </a:lnSpc>
              <a:spcBef>
                <a:spcPts val="712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PROXIMO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(piriproksifen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g/l)</a:t>
            </a:r>
          </a:p>
          <a:p>
            <a:pPr marL="0" marR="0">
              <a:lnSpc>
                <a:spcPts val="3163"/>
              </a:lnSpc>
              <a:spcBef>
                <a:spcPts val="712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ü</a:t>
            </a:r>
            <a:r>
              <a:rPr dirty="0" sz="285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NEEMIK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(azadiraktin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g/l)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73375" y="626545"/>
            <a:ext cx="6587957" cy="883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5137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Mjere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zaštite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od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gljivica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čađavica</a:t>
            </a:r>
          </a:p>
          <a:p>
            <a:pPr marL="0" marR="0">
              <a:lnSpc>
                <a:spcPts val="3200"/>
              </a:lnSpc>
              <a:spcBef>
                <a:spcPts val="256"/>
              </a:spcBef>
              <a:spcAft>
                <a:spcPts val="0"/>
              </a:spcAft>
            </a:pP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(Capnodium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citri,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Pleosphaeria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 i="1">
                <a:solidFill>
                  <a:srgbClr val="c00000"/>
                </a:solidFill>
                <a:latin typeface="Calibri"/>
                <a:cs typeface="Calibri"/>
              </a:rPr>
              <a:t>citri,…)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43239"/>
            <a:ext cx="4381145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mjera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zaštite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gljivica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239" y="2288251"/>
            <a:ext cx="4861809" cy="1929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čađavica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ispiranje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lisne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mase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napadnutih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stabala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može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koristiti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1-2%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otopina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uree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0" marR="0">
              <a:lnSpc>
                <a:spcPts val="2800"/>
              </a:lnSpc>
              <a:spcBef>
                <a:spcPts val="27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dodatkom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nekog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deterdženta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ili</a:t>
            </a:r>
          </a:p>
          <a:p>
            <a:pPr marL="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1%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otopina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zelene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galice.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4274527"/>
            <a:ext cx="5071538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fungicida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mogu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primijeniti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bakreni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pripravci.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59788" y="594216"/>
            <a:ext cx="481937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Prirodni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neprijatelji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2230" y="1553811"/>
            <a:ext cx="7998163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Parazitske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osice</a:t>
            </a:r>
            <a:r>
              <a:rPr dirty="0" sz="2800" spc="-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Amitus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hesperidum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Encarsia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smithii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1068" y="6185729"/>
            <a:ext cx="176466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Encarsia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smithii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5854" y="650364"/>
            <a:ext cx="481937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Prirodni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neprijatelji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715" y="1631918"/>
            <a:ext cx="5616630" cy="122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Predatorske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bubamare</a:t>
            </a:r>
            <a:r>
              <a:rPr dirty="0" sz="2800" spc="-2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Clitostethus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arcuatus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(RH),</a:t>
            </a:r>
            <a:r>
              <a:rPr dirty="0" sz="2800" spc="2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Delphastus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catalinae,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Serangium</a:t>
            </a: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48787" y="2692728"/>
            <a:ext cx="232185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Clitostethus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arcuatus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8025" y="6099755"/>
            <a:ext cx="2300361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Delphastus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catalinae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48157" y="6099755"/>
            <a:ext cx="232185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Clitostethus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arcuatus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0641" y="1545153"/>
            <a:ext cx="2070101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WPHNIH+Arial-BoldMT"/>
                <a:cs typeface="WPHNIH+Arial-BoldMT"/>
              </a:rPr>
              <a:t>Hvala</a:t>
            </a:r>
            <a:r>
              <a:rPr dirty="0" sz="2000" b="1">
                <a:solidFill>
                  <a:srgbClr val="000000"/>
                </a:solidFill>
                <a:latin typeface="WPHNIH+Arial-BoldMT"/>
                <a:cs typeface="WPHNIH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PHNIH+Arial-BoldMT"/>
                <a:cs typeface="WPHNIH+Arial-BoldMT"/>
              </a:rPr>
              <a:t>na</a:t>
            </a:r>
            <a:r>
              <a:rPr dirty="0" sz="2000" b="1">
                <a:solidFill>
                  <a:srgbClr val="000000"/>
                </a:solidFill>
                <a:latin typeface="WPHNIH+Arial-BoldMT"/>
                <a:cs typeface="WPHNIH+Arial-BoldMT"/>
              </a:rPr>
              <a:t> </a:t>
            </a:r>
            <a:r>
              <a:rPr dirty="0" sz="2000" b="1">
                <a:solidFill>
                  <a:srgbClr val="000000"/>
                </a:solidFill>
                <a:latin typeface="WPHNIH+Arial-BoldMT"/>
                <a:cs typeface="WPHNIH+Arial-BoldMT"/>
              </a:rPr>
              <a:t>pažnji!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0641" y="2093793"/>
            <a:ext cx="1691158" cy="321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VUIPML+ArialMT"/>
                <a:cs typeface="VUIPML+ArialMT"/>
              </a:rPr>
              <a:t>www.hapih.hr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0535" y="518507"/>
            <a:ext cx="952912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Gospodarski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štetne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vrste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štitastih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moljaca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agrumima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9851" y="1719949"/>
            <a:ext cx="256393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Dialeurodes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citri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6353" y="1719949"/>
            <a:ext cx="355728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Aleurothrixus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floccosus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30535" y="588487"/>
            <a:ext cx="9529123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Gospodarski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štetne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vrste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štitastih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moljaca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agrumima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83836" y="1510136"/>
            <a:ext cx="1906091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Aleuroclava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aucubae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70606" y="1725580"/>
            <a:ext cx="324441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Parabemisia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b="1" i="1">
                <a:solidFill>
                  <a:srgbClr val="ffffff"/>
                </a:solidFill>
                <a:latin typeface="Calibri"/>
                <a:cs typeface="Calibri"/>
              </a:rPr>
              <a:t>myricae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8312" y="181585"/>
            <a:ext cx="12033952" cy="885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927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Narančin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trnoviti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štitasti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moljac</a:t>
            </a:r>
            <a:r>
              <a:rPr dirty="0" sz="2900" spc="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 i="1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dirty="0" sz="29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 i="1">
                <a:solidFill>
                  <a:srgbClr val="c00000"/>
                </a:solidFill>
                <a:latin typeface="Calibri"/>
                <a:cs typeface="Calibri"/>
              </a:rPr>
              <a:t>Aleurocanthus</a:t>
            </a:r>
            <a:r>
              <a:rPr dirty="0" sz="29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 i="1">
                <a:solidFill>
                  <a:srgbClr val="c00000"/>
                </a:solidFill>
                <a:latin typeface="Calibri"/>
                <a:cs typeface="Calibri"/>
              </a:rPr>
              <a:t>spiniferus</a:t>
            </a:r>
            <a:r>
              <a:rPr dirty="0" sz="2900" spc="-13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(Quaintance,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c00000"/>
                </a:solidFill>
                <a:latin typeface="Calibri"/>
                <a:cs typeface="Calibri"/>
              </a:rPr>
              <a:t>1903)</a:t>
            </a:r>
          </a:p>
          <a:p>
            <a:pPr marL="0" marR="0">
              <a:lnSpc>
                <a:spcPts val="2941"/>
              </a:lnSpc>
              <a:spcBef>
                <a:spcPts val="787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Azijska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vrsta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312" y="1127224"/>
            <a:ext cx="7406504" cy="779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KŠO: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Prilog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II,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Dio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(Uredbe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Komisije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2016/2031,</a:t>
            </a:r>
          </a:p>
          <a:p>
            <a:pPr marL="228600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2019/2072)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8312" y="1967457"/>
            <a:ext cx="2331437" cy="423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Popis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EPPO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312" y="2451073"/>
            <a:ext cx="1946954" cy="4231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Italija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2008.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8312" y="2934689"/>
            <a:ext cx="7742725" cy="906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RH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2012.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intercepcija</a:t>
            </a:r>
            <a:r>
              <a:rPr dirty="0" sz="2600" spc="-6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000000"/>
                </a:solidFill>
                <a:latin typeface="Calibri"/>
                <a:cs typeface="Calibri"/>
              </a:rPr>
              <a:t>Citrus</a:t>
            </a:r>
            <a:r>
              <a:rPr dirty="0" sz="2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000000"/>
                </a:solidFill>
                <a:latin typeface="Calibri"/>
                <a:cs typeface="Calibri"/>
              </a:rPr>
              <a:t>aurantium</a:t>
            </a:r>
            <a:r>
              <a:rPr dirty="0" sz="2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L.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eradikacija</a:t>
            </a:r>
          </a:p>
          <a:p>
            <a:pPr marL="0" marR="0">
              <a:lnSpc>
                <a:spcPts val="2941"/>
              </a:lnSpc>
              <a:spcBef>
                <a:spcPts val="825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Crna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Gora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(2013.),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Grčka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(2016.),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Albanija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(2019.)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0400" y="197500"/>
            <a:ext cx="5959892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Pozitivan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nalaz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RH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2018.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189" y="749249"/>
            <a:ext cx="11940382" cy="1184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41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PPN</a:t>
            </a:r>
            <a:r>
              <a:rPr dirty="0" sz="26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 i="1">
                <a:solidFill>
                  <a:srgbClr val="000000"/>
                </a:solidFill>
                <a:latin typeface="Calibri"/>
                <a:cs typeface="Calibri"/>
              </a:rPr>
              <a:t>Aleurocanthus</a:t>
            </a:r>
            <a:r>
              <a:rPr dirty="0" sz="2600" spc="-2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spp.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(EK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SANTE/PH/2018/HR/SI2.774212)</a:t>
            </a:r>
          </a:p>
          <a:p>
            <a:pPr marL="0" marR="0">
              <a:lnSpc>
                <a:spcPts val="2941"/>
              </a:lnSpc>
              <a:spcBef>
                <a:spcPts val="463"/>
              </a:spcBef>
              <a:spcAft>
                <a:spcPts val="0"/>
              </a:spcAft>
            </a:pPr>
            <a:r>
              <a:rPr dirty="0" sz="2650">
                <a:solidFill>
                  <a:srgbClr val="000000"/>
                </a:solidFill>
                <a:latin typeface="JVIRJV+Wingdings-Regular"/>
                <a:cs typeface="JVIRJV+Wingdings-Regular"/>
              </a:rPr>
              <a:t>§</a:t>
            </a:r>
            <a:r>
              <a:rPr dirty="0" sz="265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Nasad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mandarine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(0,05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ha)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Dubrovačkom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primorju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(N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42°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26'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8.23“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18°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28'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57.50'')</a:t>
            </a:r>
          </a:p>
          <a:p>
            <a:pPr marL="228600" marR="0">
              <a:lnSpc>
                <a:spcPts val="249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28.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rujna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600">
                <a:solidFill>
                  <a:srgbClr val="000000"/>
                </a:solidFill>
                <a:latin typeface="Calibri"/>
                <a:cs typeface="Calibri"/>
              </a:rPr>
              <a:t>2018.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3071" y="199095"/>
            <a:ext cx="4161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Morfološki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opis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1639" y="705711"/>
            <a:ext cx="1733509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Ø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ODRASLI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03595" y="1072742"/>
            <a:ext cx="1555539" cy="755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PHNIH+Arial-BoldMT"/>
                <a:cs typeface="WPHNIH+Arial-BoldMT"/>
              </a:rPr>
              <a:t>♂</a:t>
            </a:r>
            <a:r>
              <a:rPr dirty="0" sz="2400" spc="-124" b="1">
                <a:solidFill>
                  <a:srgbClr val="ffffff"/>
                </a:solidFill>
                <a:latin typeface="WPHNIH+Arial-BoldMT"/>
                <a:cs typeface="WPHNIH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1,35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mm</a:t>
            </a:r>
          </a:p>
          <a:p>
            <a:pPr marL="0" marR="0">
              <a:lnSpc>
                <a:spcPts val="2681"/>
              </a:lnSpc>
              <a:spcBef>
                <a:spcPts val="107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WPHNIH+Arial-BoldMT"/>
                <a:cs typeface="WPHNIH+Arial-BoldMT"/>
              </a:rPr>
              <a:t>♀</a:t>
            </a:r>
            <a:r>
              <a:rPr dirty="0" sz="2400" spc="-124" b="1">
                <a:solidFill>
                  <a:srgbClr val="ffffff"/>
                </a:solidFill>
                <a:latin typeface="WPHNIH+Arial-BoldMT"/>
                <a:cs typeface="WPHNIH+Arial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1,70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mm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91639" y="1214461"/>
            <a:ext cx="3995319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spolni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dimorfizam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(ženka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nešto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dulja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mužjaka)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91639" y="2109558"/>
            <a:ext cx="4369765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krila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sivo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plave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metalne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prekrivaju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većinu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tijela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1639" y="3004654"/>
            <a:ext cx="4223197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bijele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mrlje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unutarnjem</a:t>
            </a:r>
          </a:p>
          <a:p>
            <a:pPr marL="228600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rubu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krila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formiraju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trake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91639" y="3899750"/>
            <a:ext cx="3022519" cy="4546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prsište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tamno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sivo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91639" y="4410798"/>
            <a:ext cx="4223811" cy="965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zadak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narančaste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boje</a:t>
            </a:r>
          </a:p>
          <a:p>
            <a:pPr marL="0" marR="0">
              <a:lnSpc>
                <a:spcPts val="3183"/>
              </a:lnSpc>
              <a:spcBef>
                <a:spcPts val="74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oči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crvenkasto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smeđe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boje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91639" y="5432893"/>
            <a:ext cx="3581400" cy="8387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ticala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noge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bijele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</a:t>
            </a:r>
          </a:p>
          <a:p>
            <a:pPr marL="22860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svijetlo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žutim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mrljama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93071" y="199095"/>
            <a:ext cx="4161410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Morfološki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opis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ALECSN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362" y="618523"/>
            <a:ext cx="1064328" cy="4523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JVIRJV+Wingdings-Regular"/>
                <a:cs typeface="JVIRJV+Wingdings-Regular"/>
              </a:rPr>
              <a:t>Ø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JAJE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362" y="1084602"/>
            <a:ext cx="6156300" cy="22011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izduženo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ovalnog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bubrežastog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oblika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duljina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0,2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mm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početku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žućkasto,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kasnije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tamnije</a:t>
            </a:r>
          </a:p>
          <a:p>
            <a:pPr marL="0" marR="0">
              <a:lnSpc>
                <a:spcPts val="3183"/>
              </a:lnSpc>
              <a:spcBef>
                <a:spcPts val="407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VUIPML+ArialMT"/>
                <a:cs typeface="VUIPML+ArialMT"/>
              </a:rPr>
              <a:t>•</a:t>
            </a:r>
            <a:r>
              <a:rPr dirty="0" sz="285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jaje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pričvršćeno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naličju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lista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drškom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i="1">
                <a:solidFill>
                  <a:srgbClr val="000000"/>
                </a:solidFill>
                <a:latin typeface="Calibri"/>
                <a:cs typeface="Calibri"/>
              </a:rPr>
              <a:t>(pedicel)</a:t>
            </a:r>
            <a:r>
              <a:rPr dirty="0" sz="2800" spc="-18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uspravnom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položaju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3400" y="3418387"/>
            <a:ext cx="93569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0,2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93948" y="3816958"/>
            <a:ext cx="878433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000000"/>
                </a:solidFill>
                <a:latin typeface="Calibri"/>
                <a:cs typeface="Calibri"/>
              </a:rPr>
              <a:t>pedicel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2023-03-31T03:15:45-05:00</dcterms:modified>
</cp:coreProperties>
</file>